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  <p:sldMasterId id="214748374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81" r:id="rId4"/>
    <p:sldId id="282" r:id="rId5"/>
    <p:sldId id="283" r:id="rId6"/>
    <p:sldId id="289" r:id="rId7"/>
    <p:sldId id="291" r:id="rId8"/>
    <p:sldId id="287" r:id="rId9"/>
    <p:sldId id="288" r:id="rId10"/>
    <p:sldId id="284" r:id="rId11"/>
    <p:sldId id="286" r:id="rId12"/>
    <p:sldId id="290" r:id="rId1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ya K Dickens" initials="CKD" lastIdx="1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6405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6ABB6C-3BCE-43F9-A229-547987F4FB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92D5BE-A7E6-4DDC-AF56-A86B57D9F2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5840EE3-F69F-42D9-A442-DE9F4769CA9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9191B-E919-427C-8B2C-B9192BCD84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5D138-527D-4C86-8CF8-0E73E98E56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7F0C706-4A89-4B8E-886F-EE75295AD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178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D299BE9-B241-475D-800E-EEAFC573EEB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1AA524E-AF77-4D03-B5E9-FC971BC98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272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190756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453537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58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814662" cy="110622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539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893039" cy="110622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3717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1850571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4575416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198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137400"/>
            <a:ext cx="8915400" cy="72962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4867022"/>
            <a:ext cx="8915400" cy="6473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3418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073525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4949443"/>
            <a:ext cx="8915400" cy="52838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3831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53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87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F226-4948-4F12-BB0F-9624A89C2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9D0D4-1772-4B90-8E9B-92286E061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EC644-0BCA-42CC-848C-5FD5BD67F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31174-A95D-4B85-A222-EA9B00A0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69250-695F-4B7F-9FBC-533D2326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17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A4B0-9F9C-49B1-8139-B51993381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0DD17-FDF0-491E-BF14-BFDD938B1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4AC18-C91E-4C54-AF58-C8EA3406A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7B230-E40A-416F-8B80-3762504BB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6897-FD01-4881-9F5F-7C4FF7FF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87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7294-0B48-4512-A0B4-F8E8555D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C84D2-FCC4-4084-ABBF-52FB5DF5E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2EF82-2376-431D-84B4-099CF0B4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311C9-CFEC-4838-AA09-5F3E8625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EE442-5E84-48E6-8CEA-6E53A6F8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4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1687" cy="33397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7603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8D031-3075-4B27-84B4-F9A454CCB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AF840-13DA-4968-8752-B20A69DFD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08428-26F8-42BF-99A2-62EC64249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B6509-9383-46A2-AF27-5780EFC7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A51B1-D54F-42B6-83B6-86E9F39F9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868A5-B343-418C-B7DD-FADC06AC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64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6F4A3-A5DD-49B5-9630-AB9D7AA78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DC428-10B5-4AA5-AB3E-456A391B7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F3C6-F6EF-436D-97B3-67EDD7B0A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038DC-B84B-4248-8728-F514FC117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AA5EB5-3EC5-4BC7-85F9-4CF5A09E0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C8A91-9B32-4531-8B60-336B864C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783480-AD34-4FA8-A846-ABD7924A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E06A29-5651-41C2-BCFF-1E896650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30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AD9C-0A6F-4AAD-A984-E7737AEC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F7F-C8F5-43EF-9284-E08171FA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FEE39-6B1B-4028-8479-CB82F5DC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4779E-075D-4EB6-B1DF-D2DA08EC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276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003C2C-6328-43AE-897C-8939E1F6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15BB0-A4D7-496A-B049-0C3FA79FE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4ECF7-CDC5-43BC-9235-AE7A44391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91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8434-CF67-4E19-9158-EAA0E01BB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F8B20-0C0A-4790-8842-4807807E1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0E6D1-0B91-4E33-A3E1-7B718E23C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EC4BC-CDEB-4E7C-97FB-92BA29B5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0AFF2-A587-4041-ADD3-1138CE8D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B5D37-1BFC-471E-8933-FADAF30B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725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5A6D5-6EE0-4BDE-99B9-E5D1DDDDB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2C8A79-7485-437A-A408-296B85163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83230-281C-4070-8BB9-996D83452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0750B-3B79-4DC9-AD27-196D3C09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AF0A2-B965-46B4-85E1-6A2F1CF63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B414E-0040-424D-A762-49A82D23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79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EA5-D82D-432F-BB4A-96BDC7BE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9D01D-A6D1-404A-9BCB-70EEBC5B6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A48B1-C953-41D8-A4CF-AC9A75E2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18AA0-91AF-4BEB-9854-A84E96A9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30994-BD9E-4EC8-B8EE-B13320FA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695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D29E4-E9A2-4851-9D49-18E971F1C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50273-B085-476B-9EE3-5DE590D3C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7C6D-2295-4730-B8A5-DAD787668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ED343-0ED8-441B-9BC0-3156D629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F5966-451C-4839-88FF-72442656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2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01829" y="313711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1829" y="1851902"/>
            <a:ext cx="4313864" cy="36083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672" y="1851902"/>
            <a:ext cx="4313864" cy="36083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679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64849" y="624402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9929" y="1969475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4850" y="2545737"/>
            <a:ext cx="4338674" cy="295372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07698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37862" y="2545737"/>
            <a:ext cx="4338674" cy="295372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1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74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104" y="508793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3270" y="508793"/>
            <a:ext cx="5064033" cy="4925356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9104" y="1598615"/>
            <a:ext cx="3505199" cy="38355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619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88513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3" y="321456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079880"/>
            <a:ext cx="8915400" cy="41958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52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629065" cy="3313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B1973C3-C327-4207-8F4B-B0E0D7C6987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736475" y="5495834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4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1F9FA-22ED-4949-A9E1-3ADF364D7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F06A5-121D-4728-875C-45213970E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83B6-36BF-4828-BE68-F4F30E833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C73B-F56C-472F-8963-56F0B2F4EE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ABBA8-529F-44B4-B16D-C150A4A14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A77CC-DC00-4643-926F-10C3A1432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B543-9FA3-459F-B2DA-78FB252803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he Center for Progress and Excellence">
            <a:extLst>
              <a:ext uri="{FF2B5EF4-FFF2-40B4-BE49-F238E27FC236}">
                <a16:creationId xmlns:a16="http://schemas.microsoft.com/office/drawing/2014/main" id="{287CC9E6-E46B-4C6B-B8C1-4867F3FA821A}"/>
              </a:ext>
            </a:extLst>
          </p:cNvPr>
          <p:cNvPicPr/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11087776" y="6176963"/>
            <a:ext cx="1006251" cy="61527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54667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5255F-404B-4A33-BFA6-D622A07BF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675799"/>
            <a:ext cx="8106496" cy="1253836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Children and Families: The Elite DNA Approach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8B4075-3DF5-4D02-935F-C331B38A6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6913" y="5241701"/>
            <a:ext cx="1745087" cy="161629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45BEA02-260A-4356-B98E-6B185C658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1" y="5486708"/>
            <a:ext cx="8106497" cy="1126283"/>
          </a:xfrm>
        </p:spPr>
        <p:txBody>
          <a:bodyPr>
            <a:normAutofit/>
          </a:bodyPr>
          <a:lstStyle/>
          <a:p>
            <a:r>
              <a:rPr lang="en-US" sz="1600" dirty="0"/>
              <a:t>Philip A. </a:t>
            </a:r>
            <a:r>
              <a:rPr lang="en-US" sz="1600" dirty="0" err="1"/>
              <a:t>Cirrone</a:t>
            </a:r>
            <a:endParaRPr lang="en-US" sz="1600" dirty="0"/>
          </a:p>
          <a:p>
            <a:r>
              <a:rPr lang="en-US" sz="1600" dirty="0"/>
              <a:t>Chief Operating Officer</a:t>
            </a:r>
          </a:p>
          <a:p>
            <a:r>
              <a:rPr lang="en-US" sz="1600" dirty="0"/>
              <a:t>Elite DNA Therapy Services, LLC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9B76E4D-C069-4498-87D3-7ABE1F5D21B2}"/>
              </a:ext>
            </a:extLst>
          </p:cNvPr>
          <p:cNvSpPr txBox="1">
            <a:spLocks/>
          </p:cNvSpPr>
          <p:nvPr/>
        </p:nvSpPr>
        <p:spPr>
          <a:xfrm>
            <a:off x="2589211" y="3066032"/>
            <a:ext cx="8106497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Florida Child and Youth Cabinet</a:t>
            </a:r>
          </a:p>
        </p:txBody>
      </p:sp>
    </p:spTree>
    <p:extLst>
      <p:ext uri="{BB962C8B-B14F-4D97-AF65-F5344CB8AC3E}">
        <p14:creationId xmlns:p14="http://schemas.microsoft.com/office/powerpoint/2010/main" val="1077177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3" y="554837"/>
            <a:ext cx="8300461" cy="775199"/>
          </a:xfrm>
        </p:spPr>
        <p:txBody>
          <a:bodyPr>
            <a:normAutofit/>
          </a:bodyPr>
          <a:lstStyle/>
          <a:p>
            <a:r>
              <a:rPr lang="en-US" dirty="0"/>
              <a:t>Integration with Physical Medicine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599" y="1625600"/>
            <a:ext cx="69765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Pediatric Offices, Primary Care Doctors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120% increase intake show rate- “warm hand-off”</a:t>
            </a:r>
          </a:p>
          <a:p>
            <a:pPr lvl="1"/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7- day behavioral health follow-ups, if needed, immediate access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/>
              <a:t>24% decline in show rate after 24-hours, 1% each additional day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Better communication between providers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More comfortable to refer vs. trial and error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More prevention focused (PHQ-9)</a:t>
            </a:r>
          </a:p>
        </p:txBody>
      </p:sp>
    </p:spTree>
    <p:extLst>
      <p:ext uri="{BB962C8B-B14F-4D97-AF65-F5344CB8AC3E}">
        <p14:creationId xmlns:p14="http://schemas.microsoft.com/office/powerpoint/2010/main" val="2129710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614" y="2485237"/>
            <a:ext cx="8300461" cy="775199"/>
          </a:xfrm>
        </p:spPr>
        <p:txBody>
          <a:bodyPr>
            <a:normAutofit/>
          </a:bodyPr>
          <a:lstStyle/>
          <a:p>
            <a:pPr algn="ctr"/>
            <a:r>
              <a:rPr lang="en-US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7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3" y="554837"/>
            <a:ext cx="8300461" cy="775199"/>
          </a:xfrm>
        </p:spPr>
        <p:txBody>
          <a:bodyPr>
            <a:noAutofit/>
          </a:bodyPr>
          <a:lstStyle/>
          <a:p>
            <a:r>
              <a:rPr lang="en-US" dirty="0"/>
              <a:t>Elite DNA Therapy Services, LLC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4253-4A79-4194-9985-AD77758E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13" y="1587500"/>
            <a:ext cx="8300460" cy="5003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en-US" sz="2000" dirty="0"/>
              <a:t>Established in 2013 as a multi-disciplinary service provider for SWFL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en-US" sz="2000" dirty="0"/>
              <a:t>8 offices in 6 counties throughout SWFL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en-US" sz="2000" dirty="0"/>
              <a:t>Outpatient and Inpatient services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en-US" sz="2000" dirty="0"/>
              <a:t>70% outpatient behavioral health services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en-US" sz="2000" dirty="0"/>
              <a:t>15,000 individual patient “encounters” per month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en-US" sz="2000" dirty="0"/>
              <a:t>44 psychiatric providers, 52 clinical therapists, and 24 ancillary service providers</a:t>
            </a:r>
          </a:p>
          <a:p>
            <a:pPr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en-US" sz="2000" dirty="0"/>
              <a:t>40% Medicaid, 30% Medicare, and 30% commercial insurances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4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3" y="554837"/>
            <a:ext cx="8300461" cy="775199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Community Landscape Prior to Elite DNA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4253-4A79-4194-9985-AD77758E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480" y="1330036"/>
            <a:ext cx="7723187" cy="5156199"/>
          </a:xfrm>
        </p:spPr>
        <p:txBody>
          <a:bodyPr/>
          <a:lstStyle/>
          <a:p>
            <a:pPr>
              <a:lnSpc>
                <a:spcPct val="150000"/>
              </a:lnSpc>
              <a:buFont typeface="Wingdings 3" panose="05040102010807070707" pitchFamily="18" charset="2"/>
              <a:buChar char=""/>
            </a:pPr>
            <a:r>
              <a:rPr lang="en-US" sz="2000" dirty="0"/>
              <a:t>Long waiting lists for child and adolescent psychiatric services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Pediatricians managing behavioral medications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High trial and error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Providers working in silos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Poor Collaboration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43% show-rate when referred from pediatricians office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Reactive vs proactive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712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3" y="554837"/>
            <a:ext cx="8300461" cy="7751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Care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4253-4A79-4194-9985-AD77758E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7213" y="1574800"/>
            <a:ext cx="8300460" cy="528320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1800" dirty="0"/>
              <a:t>“Intake”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Assessment of needs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Expectation of patient and provider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Release of Information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Data Collection( CFAR/FAR)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Patient Advocate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Follow-up with patient and referring provider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617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3" y="554837"/>
            <a:ext cx="8300461" cy="775199"/>
          </a:xfrm>
        </p:spPr>
        <p:txBody>
          <a:bodyPr>
            <a:normAutofit/>
          </a:bodyPr>
          <a:lstStyle/>
          <a:p>
            <a:r>
              <a:rPr lang="en-US" dirty="0"/>
              <a:t>Care Coordination Data Sample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214" y="1266799"/>
            <a:ext cx="5189327" cy="5194920"/>
          </a:xfrm>
        </p:spPr>
      </p:pic>
      <p:sp>
        <p:nvSpPr>
          <p:cNvPr id="13" name="TextBox 12"/>
          <p:cNvSpPr txBox="1"/>
          <p:nvPr/>
        </p:nvSpPr>
        <p:spPr>
          <a:xfrm>
            <a:off x="1185310" y="1462555"/>
            <a:ext cx="5706556" cy="5055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6000"/>
              </a:lnSpc>
              <a:defRPr sz="2200"/>
            </a:pPr>
            <a:r>
              <a:rPr lang="en-US" sz="2800" dirty="0"/>
              <a:t>Clients were asked the following:</a:t>
            </a:r>
          </a:p>
          <a:p>
            <a:pPr>
              <a:lnSpc>
                <a:spcPct val="96000"/>
              </a:lnSpc>
              <a:defRPr sz="2200"/>
            </a:pPr>
            <a:r>
              <a:rPr lang="en-US" sz="2800" dirty="0"/>
              <a:t>“How was your last therapy appointment? Please rank on a satisfaction scale ranging from 1 to 5.”</a:t>
            </a:r>
          </a:p>
          <a:p>
            <a:pPr>
              <a:lnSpc>
                <a:spcPct val="96000"/>
              </a:lnSpc>
              <a:defRPr sz="2200"/>
            </a:pPr>
            <a:r>
              <a:rPr lang="en-US" sz="2800" dirty="0"/>
              <a:t>5: 699</a:t>
            </a:r>
          </a:p>
          <a:p>
            <a:pPr>
              <a:lnSpc>
                <a:spcPct val="96000"/>
              </a:lnSpc>
              <a:defRPr sz="2200"/>
            </a:pPr>
            <a:r>
              <a:rPr lang="en-US" sz="2800" dirty="0"/>
              <a:t>4: 311</a:t>
            </a:r>
          </a:p>
          <a:p>
            <a:pPr>
              <a:lnSpc>
                <a:spcPct val="96000"/>
              </a:lnSpc>
              <a:defRPr sz="2200"/>
            </a:pPr>
            <a:r>
              <a:rPr lang="en-US" sz="2800" dirty="0"/>
              <a:t>3: 76</a:t>
            </a:r>
          </a:p>
          <a:p>
            <a:pPr>
              <a:lnSpc>
                <a:spcPct val="96000"/>
              </a:lnSpc>
              <a:defRPr sz="2200"/>
            </a:pPr>
            <a:r>
              <a:rPr lang="en-US" sz="2800" dirty="0"/>
              <a:t>2: 15</a:t>
            </a:r>
          </a:p>
          <a:p>
            <a:pPr>
              <a:lnSpc>
                <a:spcPct val="96000"/>
              </a:lnSpc>
              <a:defRPr sz="2200"/>
            </a:pPr>
            <a:r>
              <a:rPr lang="en-US" sz="2800" dirty="0"/>
              <a:t>1: 31</a:t>
            </a:r>
          </a:p>
          <a:p>
            <a:pPr>
              <a:lnSpc>
                <a:spcPct val="96000"/>
              </a:lnSpc>
              <a:defRPr sz="2200"/>
            </a:pPr>
            <a:r>
              <a:rPr lang="en-US" sz="2800" dirty="0"/>
              <a:t>Total: Responses: 1,132</a:t>
            </a:r>
          </a:p>
        </p:txBody>
      </p:sp>
    </p:spTree>
    <p:extLst>
      <p:ext uri="{BB962C8B-B14F-4D97-AF65-F5344CB8AC3E}">
        <p14:creationId xmlns:p14="http://schemas.microsoft.com/office/powerpoint/2010/main" val="211791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3" y="554837"/>
            <a:ext cx="8300461" cy="775199"/>
          </a:xfrm>
        </p:spPr>
        <p:txBody>
          <a:bodyPr>
            <a:normAutofit/>
          </a:bodyPr>
          <a:lstStyle/>
          <a:p>
            <a:r>
              <a:rPr lang="en-US" dirty="0"/>
              <a:t>Care Coordination  Data Sample #2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954" y="1959271"/>
            <a:ext cx="5169408" cy="3316224"/>
          </a:xfrm>
        </p:spPr>
      </p:pic>
      <p:sp>
        <p:nvSpPr>
          <p:cNvPr id="6" name="TextBox 5"/>
          <p:cNvSpPr txBox="1"/>
          <p:nvPr/>
        </p:nvSpPr>
        <p:spPr>
          <a:xfrm>
            <a:off x="1693333" y="1330035"/>
            <a:ext cx="39793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Clients were asked the following:</a:t>
            </a:r>
          </a:p>
          <a:p>
            <a:endParaRPr lang="en-US" sz="3200" b="1" dirty="0"/>
          </a:p>
          <a:p>
            <a:r>
              <a:rPr lang="en-US" sz="3200" b="1" dirty="0"/>
              <a:t>“Have you visited the E.R., been baker acted, or admitted to an emergency department since our last contact?”</a:t>
            </a:r>
          </a:p>
        </p:txBody>
      </p:sp>
    </p:spTree>
    <p:extLst>
      <p:ext uri="{BB962C8B-B14F-4D97-AF65-F5344CB8AC3E}">
        <p14:creationId xmlns:p14="http://schemas.microsoft.com/office/powerpoint/2010/main" val="152195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3" y="554837"/>
            <a:ext cx="8300461" cy="775199"/>
          </a:xfrm>
        </p:spPr>
        <p:txBody>
          <a:bodyPr>
            <a:normAutofit/>
          </a:bodyPr>
          <a:lstStyle/>
          <a:p>
            <a:r>
              <a:rPr lang="en-US" dirty="0"/>
              <a:t>A Model of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4253-4A79-4194-9985-AD77758E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13" y="1562100"/>
            <a:ext cx="8300460" cy="5295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Shared EHR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Case conferences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Patient/Family Centered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“One stop shop”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Data Driven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82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3" y="554837"/>
            <a:ext cx="8300461" cy="775199"/>
          </a:xfrm>
        </p:spPr>
        <p:txBody>
          <a:bodyPr>
            <a:normAutofit/>
          </a:bodyPr>
          <a:lstStyle/>
          <a:p>
            <a:r>
              <a:rPr lang="en-US" dirty="0"/>
              <a:t>Behavioral Health Services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4253-4A79-4194-9985-AD77758E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13" y="1562100"/>
            <a:ext cx="8300460" cy="5206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Child and Adolescent Psychiatrist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Shared Cases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Family Therapy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Community Based Services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Telehealth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Quick Access</a:t>
            </a:r>
          </a:p>
        </p:txBody>
      </p:sp>
    </p:spTree>
    <p:extLst>
      <p:ext uri="{BB962C8B-B14F-4D97-AF65-F5344CB8AC3E}">
        <p14:creationId xmlns:p14="http://schemas.microsoft.com/office/powerpoint/2010/main" val="193516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C75-D9C0-4339-843D-3EDF42B3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3" y="554837"/>
            <a:ext cx="8300461" cy="775199"/>
          </a:xfrm>
        </p:spPr>
        <p:txBody>
          <a:bodyPr>
            <a:normAutofit/>
          </a:bodyPr>
          <a:lstStyle/>
          <a:p>
            <a:r>
              <a:rPr lang="en-US" dirty="0"/>
              <a:t>Collaborative Care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4253-4A79-4194-9985-AD77758E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13" y="1587500"/>
            <a:ext cx="8300460" cy="5270500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Grant awarded to Elite DNA Therapy Services to help provide services to children diagnosed with Autism Spectrum Disorder. </a:t>
            </a:r>
          </a:p>
          <a:p>
            <a:pPr lvl="0"/>
            <a:r>
              <a:rPr lang="en-US" sz="2000" dirty="0"/>
              <a:t>Written due to insurance difficulties for many patients in achieving therapy as well as due to statewide need for services.</a:t>
            </a:r>
          </a:p>
          <a:p>
            <a:pPr lvl="0"/>
            <a:r>
              <a:rPr lang="en-US" sz="2000" dirty="0"/>
              <a:t>Current estimates of an Autism Diagnosis children is 1 in 59 children. </a:t>
            </a:r>
          </a:p>
          <a:p>
            <a:pPr lvl="0"/>
            <a:r>
              <a:rPr lang="en-US" sz="2000" dirty="0"/>
              <a:t>The grant covers Speech Therapy, Occupational Therapy, Applied Behavioral Analysis Therapy, Mental Health Counseling, and Psychiatric visits. </a:t>
            </a:r>
          </a:p>
          <a:p>
            <a:pPr lvl="0"/>
            <a:r>
              <a:rPr lang="en-US" sz="2000" dirty="0"/>
              <a:t>Since we received the grant over 40 children have benefitted from it’s services. </a:t>
            </a:r>
          </a:p>
        </p:txBody>
      </p:sp>
    </p:spTree>
    <p:extLst>
      <p:ext uri="{BB962C8B-B14F-4D97-AF65-F5344CB8AC3E}">
        <p14:creationId xmlns:p14="http://schemas.microsoft.com/office/powerpoint/2010/main" val="12808694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46376</TotalTime>
  <Words>444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 3</vt:lpstr>
      <vt:lpstr>Wisp</vt:lpstr>
      <vt:lpstr>Custom Design</vt:lpstr>
      <vt:lpstr>Children and Families: The Elite DNA Approach</vt:lpstr>
      <vt:lpstr>Elite DNA Therapy Services, LLC </vt:lpstr>
      <vt:lpstr>Community Landscape Prior to Elite DNA </vt:lpstr>
      <vt:lpstr>Care Coordination</vt:lpstr>
      <vt:lpstr>Care Coordination Data Sample</vt:lpstr>
      <vt:lpstr>Care Coordination  Data Sample #2</vt:lpstr>
      <vt:lpstr>A Model of Collaboration</vt:lpstr>
      <vt:lpstr>Behavioral Health Services </vt:lpstr>
      <vt:lpstr>Collaborative Care Model</vt:lpstr>
      <vt:lpstr>Integration with Physical Medicine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Conya K Dickens</dc:creator>
  <cp:lastModifiedBy>Crews, Laney</cp:lastModifiedBy>
  <cp:revision>125</cp:revision>
  <cp:lastPrinted>2018-05-04T14:39:00Z</cp:lastPrinted>
  <dcterms:created xsi:type="dcterms:W3CDTF">2018-04-28T15:04:42Z</dcterms:created>
  <dcterms:modified xsi:type="dcterms:W3CDTF">2018-08-09T13:39:46Z</dcterms:modified>
</cp:coreProperties>
</file>